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B19FE-25A7-4538-9044-C974818C0FF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8DC5C12-8E3A-45EE-94CB-8EA343A411B5}">
      <dgm:prSet/>
      <dgm:spPr/>
      <dgm:t>
        <a:bodyPr/>
        <a:lstStyle/>
        <a:p>
          <a:r>
            <a:rPr lang="en-US" b="1"/>
            <a:t>Freedom</a:t>
          </a:r>
          <a:endParaRPr lang="en-US"/>
        </a:p>
      </dgm:t>
    </dgm:pt>
    <dgm:pt modelId="{5DEBDCC8-A150-4695-85C1-4C9CC9507755}" type="parTrans" cxnId="{B1F0FF97-5A76-44B2-AF80-9BF55DDC4473}">
      <dgm:prSet/>
      <dgm:spPr/>
      <dgm:t>
        <a:bodyPr/>
        <a:lstStyle/>
        <a:p>
          <a:endParaRPr lang="en-US"/>
        </a:p>
      </dgm:t>
    </dgm:pt>
    <dgm:pt modelId="{45ACEDE9-0C21-4C74-85A8-8CF6793874A5}" type="sibTrans" cxnId="{B1F0FF97-5A76-44B2-AF80-9BF55DDC4473}">
      <dgm:prSet/>
      <dgm:spPr/>
      <dgm:t>
        <a:bodyPr/>
        <a:lstStyle/>
        <a:p>
          <a:endParaRPr lang="en-US"/>
        </a:p>
      </dgm:t>
    </dgm:pt>
    <dgm:pt modelId="{EA2628F2-590B-4B0A-B8CE-0644D6AD8CD6}">
      <dgm:prSet/>
      <dgm:spPr/>
      <dgm:t>
        <a:bodyPr/>
        <a:lstStyle/>
        <a:p>
          <a:r>
            <a:rPr lang="en-US" b="1"/>
            <a:t>Development</a:t>
          </a:r>
          <a:endParaRPr lang="en-US"/>
        </a:p>
      </dgm:t>
    </dgm:pt>
    <dgm:pt modelId="{91D53CCF-9196-473A-8170-B4E4E4FBBFD0}" type="parTrans" cxnId="{495975A1-57CF-41A8-9A13-8DB93302E609}">
      <dgm:prSet/>
      <dgm:spPr/>
      <dgm:t>
        <a:bodyPr/>
        <a:lstStyle/>
        <a:p>
          <a:endParaRPr lang="en-US"/>
        </a:p>
      </dgm:t>
    </dgm:pt>
    <dgm:pt modelId="{2687F171-3437-47AD-8B39-EA571AC48A2D}" type="sibTrans" cxnId="{495975A1-57CF-41A8-9A13-8DB93302E609}">
      <dgm:prSet/>
      <dgm:spPr/>
      <dgm:t>
        <a:bodyPr/>
        <a:lstStyle/>
        <a:p>
          <a:endParaRPr lang="en-US"/>
        </a:p>
      </dgm:t>
    </dgm:pt>
    <dgm:pt modelId="{79F8B7F1-3A74-426C-BC61-C53AA50A8B8F}">
      <dgm:prSet/>
      <dgm:spPr/>
      <dgm:t>
        <a:bodyPr/>
        <a:lstStyle/>
        <a:p>
          <a:r>
            <a:rPr lang="en-US" b="1"/>
            <a:t>India must stand up to the world</a:t>
          </a:r>
          <a:r>
            <a:rPr lang="en-US"/>
            <a:t> </a:t>
          </a:r>
        </a:p>
      </dgm:t>
    </dgm:pt>
    <dgm:pt modelId="{3EB1AA9E-C1C5-4A80-9231-2C67B695CB6F}" type="parTrans" cxnId="{CA9A805E-DF6C-4DA4-BFAD-F816FE9EA235}">
      <dgm:prSet/>
      <dgm:spPr/>
      <dgm:t>
        <a:bodyPr/>
        <a:lstStyle/>
        <a:p>
          <a:endParaRPr lang="en-US"/>
        </a:p>
      </dgm:t>
    </dgm:pt>
    <dgm:pt modelId="{72EAB07E-1A97-4D63-961D-24F0D1EE9938}" type="sibTrans" cxnId="{CA9A805E-DF6C-4DA4-BFAD-F816FE9EA235}">
      <dgm:prSet/>
      <dgm:spPr/>
      <dgm:t>
        <a:bodyPr/>
        <a:lstStyle/>
        <a:p>
          <a:endParaRPr lang="en-US"/>
        </a:p>
      </dgm:t>
    </dgm:pt>
    <dgm:pt modelId="{0D4A4EA4-44CC-4239-8359-3593BF1BE9F1}" type="pres">
      <dgm:prSet presAssocID="{9ABB19FE-25A7-4538-9044-C974818C0FF3}" presName="hierChild1" presStyleCnt="0">
        <dgm:presLayoutVars>
          <dgm:chPref val="1"/>
          <dgm:dir/>
          <dgm:animOne val="branch"/>
          <dgm:animLvl val="lvl"/>
          <dgm:resizeHandles/>
        </dgm:presLayoutVars>
      </dgm:prSet>
      <dgm:spPr/>
    </dgm:pt>
    <dgm:pt modelId="{4B13C001-532E-4E90-88DA-0FF224EE6E84}" type="pres">
      <dgm:prSet presAssocID="{78DC5C12-8E3A-45EE-94CB-8EA343A411B5}" presName="hierRoot1" presStyleCnt="0"/>
      <dgm:spPr/>
    </dgm:pt>
    <dgm:pt modelId="{5E01D62C-6497-41E8-9B62-37515AB06682}" type="pres">
      <dgm:prSet presAssocID="{78DC5C12-8E3A-45EE-94CB-8EA343A411B5}" presName="composite" presStyleCnt="0"/>
      <dgm:spPr/>
    </dgm:pt>
    <dgm:pt modelId="{734EF7C5-A46F-4AF7-B863-26D9F3C4D02F}" type="pres">
      <dgm:prSet presAssocID="{78DC5C12-8E3A-45EE-94CB-8EA343A411B5}" presName="background" presStyleLbl="node0" presStyleIdx="0" presStyleCnt="3"/>
      <dgm:spPr/>
    </dgm:pt>
    <dgm:pt modelId="{B31B5AF2-EF91-478A-95EC-BBA9C004A3A1}" type="pres">
      <dgm:prSet presAssocID="{78DC5C12-8E3A-45EE-94CB-8EA343A411B5}" presName="text" presStyleLbl="fgAcc0" presStyleIdx="0" presStyleCnt="3">
        <dgm:presLayoutVars>
          <dgm:chPref val="3"/>
        </dgm:presLayoutVars>
      </dgm:prSet>
      <dgm:spPr/>
    </dgm:pt>
    <dgm:pt modelId="{DB0976A5-82E7-4383-A5F5-6E47627E2D94}" type="pres">
      <dgm:prSet presAssocID="{78DC5C12-8E3A-45EE-94CB-8EA343A411B5}" presName="hierChild2" presStyleCnt="0"/>
      <dgm:spPr/>
    </dgm:pt>
    <dgm:pt modelId="{811AB4AC-D847-4B24-88E3-6683789966A8}" type="pres">
      <dgm:prSet presAssocID="{EA2628F2-590B-4B0A-B8CE-0644D6AD8CD6}" presName="hierRoot1" presStyleCnt="0"/>
      <dgm:spPr/>
    </dgm:pt>
    <dgm:pt modelId="{0419DC8A-6A7A-4B4C-8044-D8D77961216B}" type="pres">
      <dgm:prSet presAssocID="{EA2628F2-590B-4B0A-B8CE-0644D6AD8CD6}" presName="composite" presStyleCnt="0"/>
      <dgm:spPr/>
    </dgm:pt>
    <dgm:pt modelId="{916523C9-55A9-4559-9854-B0FC430E3A38}" type="pres">
      <dgm:prSet presAssocID="{EA2628F2-590B-4B0A-B8CE-0644D6AD8CD6}" presName="background" presStyleLbl="node0" presStyleIdx="1" presStyleCnt="3"/>
      <dgm:spPr/>
    </dgm:pt>
    <dgm:pt modelId="{E549798A-FF40-4E73-A9C8-12FB8EE14FAA}" type="pres">
      <dgm:prSet presAssocID="{EA2628F2-590B-4B0A-B8CE-0644D6AD8CD6}" presName="text" presStyleLbl="fgAcc0" presStyleIdx="1" presStyleCnt="3">
        <dgm:presLayoutVars>
          <dgm:chPref val="3"/>
        </dgm:presLayoutVars>
      </dgm:prSet>
      <dgm:spPr/>
    </dgm:pt>
    <dgm:pt modelId="{BBF1727A-D5AA-40E0-B930-225E2188FEF6}" type="pres">
      <dgm:prSet presAssocID="{EA2628F2-590B-4B0A-B8CE-0644D6AD8CD6}" presName="hierChild2" presStyleCnt="0"/>
      <dgm:spPr/>
    </dgm:pt>
    <dgm:pt modelId="{1E9373C4-2056-4D2B-A6A3-504F9145FC69}" type="pres">
      <dgm:prSet presAssocID="{79F8B7F1-3A74-426C-BC61-C53AA50A8B8F}" presName="hierRoot1" presStyleCnt="0"/>
      <dgm:spPr/>
    </dgm:pt>
    <dgm:pt modelId="{454A2231-28B1-438E-8F3E-13AAF7FA3429}" type="pres">
      <dgm:prSet presAssocID="{79F8B7F1-3A74-426C-BC61-C53AA50A8B8F}" presName="composite" presStyleCnt="0"/>
      <dgm:spPr/>
    </dgm:pt>
    <dgm:pt modelId="{491B959E-5DE7-49CE-8BA4-F698BA8D8BB7}" type="pres">
      <dgm:prSet presAssocID="{79F8B7F1-3A74-426C-BC61-C53AA50A8B8F}" presName="background" presStyleLbl="node0" presStyleIdx="2" presStyleCnt="3"/>
      <dgm:spPr/>
    </dgm:pt>
    <dgm:pt modelId="{F2EB869A-B246-4276-85BD-C15A0DEEDFA8}" type="pres">
      <dgm:prSet presAssocID="{79F8B7F1-3A74-426C-BC61-C53AA50A8B8F}" presName="text" presStyleLbl="fgAcc0" presStyleIdx="2" presStyleCnt="3">
        <dgm:presLayoutVars>
          <dgm:chPref val="3"/>
        </dgm:presLayoutVars>
      </dgm:prSet>
      <dgm:spPr/>
    </dgm:pt>
    <dgm:pt modelId="{333BF9A1-A81E-41B6-8438-28B6418D6607}" type="pres">
      <dgm:prSet presAssocID="{79F8B7F1-3A74-426C-BC61-C53AA50A8B8F}" presName="hierChild2" presStyleCnt="0"/>
      <dgm:spPr/>
    </dgm:pt>
  </dgm:ptLst>
  <dgm:cxnLst>
    <dgm:cxn modelId="{B85B3917-45A3-4A44-A305-B9C3EEC78207}" type="presOf" srcId="{EA2628F2-590B-4B0A-B8CE-0644D6AD8CD6}" destId="{E549798A-FF40-4E73-A9C8-12FB8EE14FAA}" srcOrd="0" destOrd="0" presId="urn:microsoft.com/office/officeart/2005/8/layout/hierarchy1"/>
    <dgm:cxn modelId="{48AEF15C-B118-4E34-A30B-F5B7EA00C0E9}" type="presOf" srcId="{79F8B7F1-3A74-426C-BC61-C53AA50A8B8F}" destId="{F2EB869A-B246-4276-85BD-C15A0DEEDFA8}" srcOrd="0" destOrd="0" presId="urn:microsoft.com/office/officeart/2005/8/layout/hierarchy1"/>
    <dgm:cxn modelId="{CA9A805E-DF6C-4DA4-BFAD-F816FE9EA235}" srcId="{9ABB19FE-25A7-4538-9044-C974818C0FF3}" destId="{79F8B7F1-3A74-426C-BC61-C53AA50A8B8F}" srcOrd="2" destOrd="0" parTransId="{3EB1AA9E-C1C5-4A80-9231-2C67B695CB6F}" sibTransId="{72EAB07E-1A97-4D63-961D-24F0D1EE9938}"/>
    <dgm:cxn modelId="{5EE2F950-CDB2-460D-B9C1-3ED8133056C9}" type="presOf" srcId="{9ABB19FE-25A7-4538-9044-C974818C0FF3}" destId="{0D4A4EA4-44CC-4239-8359-3593BF1BE9F1}" srcOrd="0" destOrd="0" presId="urn:microsoft.com/office/officeart/2005/8/layout/hierarchy1"/>
    <dgm:cxn modelId="{B1F0FF97-5A76-44B2-AF80-9BF55DDC4473}" srcId="{9ABB19FE-25A7-4538-9044-C974818C0FF3}" destId="{78DC5C12-8E3A-45EE-94CB-8EA343A411B5}" srcOrd="0" destOrd="0" parTransId="{5DEBDCC8-A150-4695-85C1-4C9CC9507755}" sibTransId="{45ACEDE9-0C21-4C74-85A8-8CF6793874A5}"/>
    <dgm:cxn modelId="{495975A1-57CF-41A8-9A13-8DB93302E609}" srcId="{9ABB19FE-25A7-4538-9044-C974818C0FF3}" destId="{EA2628F2-590B-4B0A-B8CE-0644D6AD8CD6}" srcOrd="1" destOrd="0" parTransId="{91D53CCF-9196-473A-8170-B4E4E4FBBFD0}" sibTransId="{2687F171-3437-47AD-8B39-EA571AC48A2D}"/>
    <dgm:cxn modelId="{FFA3C4E2-5831-4998-BCA3-8031D708188C}" type="presOf" srcId="{78DC5C12-8E3A-45EE-94CB-8EA343A411B5}" destId="{B31B5AF2-EF91-478A-95EC-BBA9C004A3A1}" srcOrd="0" destOrd="0" presId="urn:microsoft.com/office/officeart/2005/8/layout/hierarchy1"/>
    <dgm:cxn modelId="{EF9BA8AE-9BBD-4298-A447-272449F0E563}" type="presParOf" srcId="{0D4A4EA4-44CC-4239-8359-3593BF1BE9F1}" destId="{4B13C001-532E-4E90-88DA-0FF224EE6E84}" srcOrd="0" destOrd="0" presId="urn:microsoft.com/office/officeart/2005/8/layout/hierarchy1"/>
    <dgm:cxn modelId="{0F2819E6-59FF-4F99-8940-B145D14EA97A}" type="presParOf" srcId="{4B13C001-532E-4E90-88DA-0FF224EE6E84}" destId="{5E01D62C-6497-41E8-9B62-37515AB06682}" srcOrd="0" destOrd="0" presId="urn:microsoft.com/office/officeart/2005/8/layout/hierarchy1"/>
    <dgm:cxn modelId="{28639809-2185-4A91-AE9E-D3A123AA76CF}" type="presParOf" srcId="{5E01D62C-6497-41E8-9B62-37515AB06682}" destId="{734EF7C5-A46F-4AF7-B863-26D9F3C4D02F}" srcOrd="0" destOrd="0" presId="urn:microsoft.com/office/officeart/2005/8/layout/hierarchy1"/>
    <dgm:cxn modelId="{1BBC349B-F77B-4A3B-B180-91843DBF13B0}" type="presParOf" srcId="{5E01D62C-6497-41E8-9B62-37515AB06682}" destId="{B31B5AF2-EF91-478A-95EC-BBA9C004A3A1}" srcOrd="1" destOrd="0" presId="urn:microsoft.com/office/officeart/2005/8/layout/hierarchy1"/>
    <dgm:cxn modelId="{2B444F94-C237-4635-8820-B7E0BA096B27}" type="presParOf" srcId="{4B13C001-532E-4E90-88DA-0FF224EE6E84}" destId="{DB0976A5-82E7-4383-A5F5-6E47627E2D94}" srcOrd="1" destOrd="0" presId="urn:microsoft.com/office/officeart/2005/8/layout/hierarchy1"/>
    <dgm:cxn modelId="{D0BE6CA6-3CAC-4E2E-A833-012571A45383}" type="presParOf" srcId="{0D4A4EA4-44CC-4239-8359-3593BF1BE9F1}" destId="{811AB4AC-D847-4B24-88E3-6683789966A8}" srcOrd="1" destOrd="0" presId="urn:microsoft.com/office/officeart/2005/8/layout/hierarchy1"/>
    <dgm:cxn modelId="{9F7F4ACA-E585-4941-96EC-40B202AC57E7}" type="presParOf" srcId="{811AB4AC-D847-4B24-88E3-6683789966A8}" destId="{0419DC8A-6A7A-4B4C-8044-D8D77961216B}" srcOrd="0" destOrd="0" presId="urn:microsoft.com/office/officeart/2005/8/layout/hierarchy1"/>
    <dgm:cxn modelId="{BA7E87F6-8418-4E05-B4AF-46D623DFF9C6}" type="presParOf" srcId="{0419DC8A-6A7A-4B4C-8044-D8D77961216B}" destId="{916523C9-55A9-4559-9854-B0FC430E3A38}" srcOrd="0" destOrd="0" presId="urn:microsoft.com/office/officeart/2005/8/layout/hierarchy1"/>
    <dgm:cxn modelId="{02F9FA48-3445-42D3-88A7-29836BD9694A}" type="presParOf" srcId="{0419DC8A-6A7A-4B4C-8044-D8D77961216B}" destId="{E549798A-FF40-4E73-A9C8-12FB8EE14FAA}" srcOrd="1" destOrd="0" presId="urn:microsoft.com/office/officeart/2005/8/layout/hierarchy1"/>
    <dgm:cxn modelId="{78CC42E7-F1CA-4592-9795-8B81EE067E98}" type="presParOf" srcId="{811AB4AC-D847-4B24-88E3-6683789966A8}" destId="{BBF1727A-D5AA-40E0-B930-225E2188FEF6}" srcOrd="1" destOrd="0" presId="urn:microsoft.com/office/officeart/2005/8/layout/hierarchy1"/>
    <dgm:cxn modelId="{D0B1B1C8-1BB2-437A-8CCA-DC0704FB8858}" type="presParOf" srcId="{0D4A4EA4-44CC-4239-8359-3593BF1BE9F1}" destId="{1E9373C4-2056-4D2B-A6A3-504F9145FC69}" srcOrd="2" destOrd="0" presId="urn:microsoft.com/office/officeart/2005/8/layout/hierarchy1"/>
    <dgm:cxn modelId="{DBD93B65-C5B9-465D-9AD5-3FDFEFFB464B}" type="presParOf" srcId="{1E9373C4-2056-4D2B-A6A3-504F9145FC69}" destId="{454A2231-28B1-438E-8F3E-13AAF7FA3429}" srcOrd="0" destOrd="0" presId="urn:microsoft.com/office/officeart/2005/8/layout/hierarchy1"/>
    <dgm:cxn modelId="{202D27DA-8EC3-4A9F-979C-BB4FAD9624F0}" type="presParOf" srcId="{454A2231-28B1-438E-8F3E-13AAF7FA3429}" destId="{491B959E-5DE7-49CE-8BA4-F698BA8D8BB7}" srcOrd="0" destOrd="0" presId="urn:microsoft.com/office/officeart/2005/8/layout/hierarchy1"/>
    <dgm:cxn modelId="{9D594DF9-A10F-43FA-A33D-43264E546833}" type="presParOf" srcId="{454A2231-28B1-438E-8F3E-13AAF7FA3429}" destId="{F2EB869A-B246-4276-85BD-C15A0DEEDFA8}" srcOrd="1" destOrd="0" presId="urn:microsoft.com/office/officeart/2005/8/layout/hierarchy1"/>
    <dgm:cxn modelId="{3D5651A4-9A8A-4D52-ACC4-57A4222E885E}" type="presParOf" srcId="{1E9373C4-2056-4D2B-A6A3-504F9145FC69}" destId="{333BF9A1-A81E-41B6-8438-28B6418D660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EF7C5-A46F-4AF7-B863-26D9F3C4D02F}">
      <dsp:nvSpPr>
        <dsp:cNvPr id="0" name=""/>
        <dsp:cNvSpPr/>
      </dsp:nvSpPr>
      <dsp:spPr>
        <a:xfrm>
          <a:off x="0" y="977619"/>
          <a:ext cx="2326630" cy="147741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1B5AF2-EF91-478A-95EC-BBA9C004A3A1}">
      <dsp:nvSpPr>
        <dsp:cNvPr id="0" name=""/>
        <dsp:cNvSpPr/>
      </dsp:nvSpPr>
      <dsp:spPr>
        <a:xfrm>
          <a:off x="258514" y="1223208"/>
          <a:ext cx="2326630" cy="147741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Freedom</a:t>
          </a:r>
          <a:endParaRPr lang="en-US" sz="2500" kern="1200"/>
        </a:p>
      </dsp:txBody>
      <dsp:txXfrm>
        <a:off x="301786" y="1266480"/>
        <a:ext cx="2240086" cy="1390866"/>
      </dsp:txXfrm>
    </dsp:sp>
    <dsp:sp modelId="{916523C9-55A9-4559-9854-B0FC430E3A38}">
      <dsp:nvSpPr>
        <dsp:cNvPr id="0" name=""/>
        <dsp:cNvSpPr/>
      </dsp:nvSpPr>
      <dsp:spPr>
        <a:xfrm>
          <a:off x="2843659" y="977619"/>
          <a:ext cx="2326630" cy="147741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9798A-FF40-4E73-A9C8-12FB8EE14FAA}">
      <dsp:nvSpPr>
        <dsp:cNvPr id="0" name=""/>
        <dsp:cNvSpPr/>
      </dsp:nvSpPr>
      <dsp:spPr>
        <a:xfrm>
          <a:off x="3102173" y="1223208"/>
          <a:ext cx="2326630" cy="147741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Development</a:t>
          </a:r>
          <a:endParaRPr lang="en-US" sz="2500" kern="1200"/>
        </a:p>
      </dsp:txBody>
      <dsp:txXfrm>
        <a:off x="3145445" y="1266480"/>
        <a:ext cx="2240086" cy="1390866"/>
      </dsp:txXfrm>
    </dsp:sp>
    <dsp:sp modelId="{491B959E-5DE7-49CE-8BA4-F698BA8D8BB7}">
      <dsp:nvSpPr>
        <dsp:cNvPr id="0" name=""/>
        <dsp:cNvSpPr/>
      </dsp:nvSpPr>
      <dsp:spPr>
        <a:xfrm>
          <a:off x="5687318" y="977619"/>
          <a:ext cx="2326630" cy="147741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B869A-B246-4276-85BD-C15A0DEEDFA8}">
      <dsp:nvSpPr>
        <dsp:cNvPr id="0" name=""/>
        <dsp:cNvSpPr/>
      </dsp:nvSpPr>
      <dsp:spPr>
        <a:xfrm>
          <a:off x="5945832" y="1223208"/>
          <a:ext cx="2326630" cy="147741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India must stand up to the world</a:t>
          </a:r>
          <a:r>
            <a:rPr lang="en-US" sz="2500" kern="1200"/>
            <a:t> </a:t>
          </a:r>
        </a:p>
      </dsp:txBody>
      <dsp:txXfrm>
        <a:off x="5989104" y="1266480"/>
        <a:ext cx="2240086" cy="13908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627DB3B-2D4C-4E63-AA10-CE5936121A98}" type="datetimeFigureOut">
              <a:rPr lang="en-US" smtClean="0"/>
              <a:t>8/4/2023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C662DB9-297D-493D-A5F9-63A5ED23E337}" type="slidenum">
              <a:rPr lang="en-US" smtClean="0"/>
              <a:t>‹#›</a:t>
            </a:fld>
            <a:endParaRPr lang="en-US"/>
          </a:p>
        </p:txBody>
      </p:sp>
    </p:spTree>
    <p:extLst>
      <p:ext uri="{BB962C8B-B14F-4D97-AF65-F5344CB8AC3E}">
        <p14:creationId xmlns:p14="http://schemas.microsoft.com/office/powerpoint/2010/main" val="380897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27DB3B-2D4C-4E63-AA10-CE5936121A98}"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62DB9-297D-493D-A5F9-63A5ED23E337}" type="slidenum">
              <a:rPr lang="en-US" smtClean="0"/>
              <a:t>‹#›</a:t>
            </a:fld>
            <a:endParaRPr lang="en-US"/>
          </a:p>
        </p:txBody>
      </p:sp>
    </p:spTree>
    <p:extLst>
      <p:ext uri="{BB962C8B-B14F-4D97-AF65-F5344CB8AC3E}">
        <p14:creationId xmlns:p14="http://schemas.microsoft.com/office/powerpoint/2010/main" val="4088740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E627DB3B-2D4C-4E63-AA10-CE5936121A98}" type="datetimeFigureOut">
              <a:rPr lang="en-US" smtClean="0"/>
              <a:t>8/4/2023</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C662DB9-297D-493D-A5F9-63A5ED23E337}" type="slidenum">
              <a:rPr lang="en-US" smtClean="0"/>
              <a:t>‹#›</a:t>
            </a:fld>
            <a:endParaRPr lang="en-US"/>
          </a:p>
        </p:txBody>
      </p:sp>
    </p:spTree>
    <p:extLst>
      <p:ext uri="{BB962C8B-B14F-4D97-AF65-F5344CB8AC3E}">
        <p14:creationId xmlns:p14="http://schemas.microsoft.com/office/powerpoint/2010/main" val="178321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27DB3B-2D4C-4E63-AA10-CE5936121A98}"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62DB9-297D-493D-A5F9-63A5ED23E337}" type="slidenum">
              <a:rPr lang="en-US" smtClean="0"/>
              <a:t>‹#›</a:t>
            </a:fld>
            <a:endParaRPr lang="en-US"/>
          </a:p>
        </p:txBody>
      </p:sp>
    </p:spTree>
    <p:extLst>
      <p:ext uri="{BB962C8B-B14F-4D97-AF65-F5344CB8AC3E}">
        <p14:creationId xmlns:p14="http://schemas.microsoft.com/office/powerpoint/2010/main" val="335664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627DB3B-2D4C-4E63-AA10-CE5936121A98}" type="datetimeFigureOut">
              <a:rPr lang="en-US" smtClean="0"/>
              <a:t>8/4/2023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C662DB9-297D-493D-A5F9-63A5ED23E337}" type="slidenum">
              <a:rPr lang="en-US" smtClean="0"/>
              <a:t>‹#›</a:t>
            </a:fld>
            <a:endParaRPr lang="en-US"/>
          </a:p>
        </p:txBody>
      </p:sp>
    </p:spTree>
    <p:extLst>
      <p:ext uri="{BB962C8B-B14F-4D97-AF65-F5344CB8AC3E}">
        <p14:creationId xmlns:p14="http://schemas.microsoft.com/office/powerpoint/2010/main" val="326468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27DB3B-2D4C-4E63-AA10-CE5936121A98}"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62DB9-297D-493D-A5F9-63A5ED23E337}" type="slidenum">
              <a:rPr lang="en-US" smtClean="0"/>
              <a:t>‹#›</a:t>
            </a:fld>
            <a:endParaRPr lang="en-US"/>
          </a:p>
        </p:txBody>
      </p:sp>
    </p:spTree>
    <p:extLst>
      <p:ext uri="{BB962C8B-B14F-4D97-AF65-F5344CB8AC3E}">
        <p14:creationId xmlns:p14="http://schemas.microsoft.com/office/powerpoint/2010/main" val="189887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27DB3B-2D4C-4E63-AA10-CE5936121A98}"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662DB9-297D-493D-A5F9-63A5ED23E337}" type="slidenum">
              <a:rPr lang="en-US" smtClean="0"/>
              <a:t>‹#›</a:t>
            </a:fld>
            <a:endParaRPr lang="en-US"/>
          </a:p>
        </p:txBody>
      </p:sp>
    </p:spTree>
    <p:extLst>
      <p:ext uri="{BB962C8B-B14F-4D97-AF65-F5344CB8AC3E}">
        <p14:creationId xmlns:p14="http://schemas.microsoft.com/office/powerpoint/2010/main" val="297714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27DB3B-2D4C-4E63-AA10-CE5936121A98}"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662DB9-297D-493D-A5F9-63A5ED23E337}" type="slidenum">
              <a:rPr lang="en-US" smtClean="0"/>
              <a:t>‹#›</a:t>
            </a:fld>
            <a:endParaRPr lang="en-US"/>
          </a:p>
        </p:txBody>
      </p:sp>
    </p:spTree>
    <p:extLst>
      <p:ext uri="{BB962C8B-B14F-4D97-AF65-F5344CB8AC3E}">
        <p14:creationId xmlns:p14="http://schemas.microsoft.com/office/powerpoint/2010/main" val="90995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7DB3B-2D4C-4E63-AA10-CE5936121A98}" type="datetimeFigureOut">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662DB9-297D-493D-A5F9-63A5ED23E337}" type="slidenum">
              <a:rPr lang="en-US" smtClean="0"/>
              <a:t>‹#›</a:t>
            </a:fld>
            <a:endParaRPr lang="en-US"/>
          </a:p>
        </p:txBody>
      </p:sp>
    </p:spTree>
    <p:extLst>
      <p:ext uri="{BB962C8B-B14F-4D97-AF65-F5344CB8AC3E}">
        <p14:creationId xmlns:p14="http://schemas.microsoft.com/office/powerpoint/2010/main" val="334885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627DB3B-2D4C-4E63-AA10-CE5936121A98}" type="datetimeFigureOut">
              <a:rPr lang="en-US" smtClean="0"/>
              <a:t>8/4/2023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C662DB9-297D-493D-A5F9-63A5ED23E337}" type="slidenum">
              <a:rPr lang="en-US" smtClean="0"/>
              <a:t>‹#›</a:t>
            </a:fld>
            <a:endParaRPr lang="en-US"/>
          </a:p>
        </p:txBody>
      </p:sp>
    </p:spTree>
    <p:extLst>
      <p:ext uri="{BB962C8B-B14F-4D97-AF65-F5344CB8AC3E}">
        <p14:creationId xmlns:p14="http://schemas.microsoft.com/office/powerpoint/2010/main" val="108607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27DB3B-2D4C-4E63-AA10-CE5936121A98}"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62DB9-297D-493D-A5F9-63A5ED23E337}" type="slidenum">
              <a:rPr lang="en-US" smtClean="0"/>
              <a:t>‹#›</a:t>
            </a:fld>
            <a:endParaRPr lang="en-US"/>
          </a:p>
        </p:txBody>
      </p:sp>
    </p:spTree>
    <p:extLst>
      <p:ext uri="{BB962C8B-B14F-4D97-AF65-F5344CB8AC3E}">
        <p14:creationId xmlns:p14="http://schemas.microsoft.com/office/powerpoint/2010/main" val="396575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E627DB3B-2D4C-4E63-AA10-CE5936121A98}" type="datetimeFigureOut">
              <a:rPr lang="en-US" smtClean="0"/>
              <a:t>8/4/2023</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0C662DB9-297D-493D-A5F9-63A5ED23E337}" type="slidenum">
              <a:rPr lang="en-US" smtClean="0"/>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99146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37470" y="1507414"/>
            <a:ext cx="5471630" cy="3703320"/>
          </a:xfrm>
        </p:spPr>
        <p:txBody>
          <a:bodyPr anchor="ctr">
            <a:normAutofit/>
          </a:bodyPr>
          <a:lstStyle/>
          <a:p>
            <a:r>
              <a:rPr lang="en-US" sz="4200"/>
              <a:t>Compulsory English</a:t>
            </a:r>
            <a:br>
              <a:rPr lang="en-US" sz="4200"/>
            </a:br>
            <a:r>
              <a:rPr lang="en-US" sz="4200"/>
              <a:t>(BA-FY)- </a:t>
            </a:r>
            <a:br>
              <a:rPr lang="en-US" sz="4200"/>
            </a:br>
            <a:r>
              <a:rPr lang="en-US" sz="4200"/>
              <a:t>Three Visions</a:t>
            </a:r>
          </a:p>
        </p:txBody>
      </p:sp>
      <p:sp>
        <p:nvSpPr>
          <p:cNvPr id="3" name="Subtitle 2"/>
          <p:cNvSpPr>
            <a:spLocks noGrp="1"/>
          </p:cNvSpPr>
          <p:nvPr>
            <p:ph type="subTitle" idx="1"/>
          </p:nvPr>
        </p:nvSpPr>
        <p:spPr>
          <a:xfrm>
            <a:off x="333256" y="1507414"/>
            <a:ext cx="2498086" cy="3703320"/>
          </a:xfrm>
          <a:ln w="57150">
            <a:noFill/>
          </a:ln>
        </p:spPr>
        <p:txBody>
          <a:bodyPr anchor="ctr">
            <a:normAutofit/>
          </a:bodyPr>
          <a:lstStyle/>
          <a:p>
            <a:pPr algn="r"/>
            <a:r>
              <a:rPr lang="en-US" sz="1700"/>
              <a:t>Dr. Nirmala S. Padmavat</a:t>
            </a:r>
          </a:p>
          <a:p>
            <a:pPr algn="r"/>
            <a:r>
              <a:rPr lang="en-US" sz="1700"/>
              <a:t>Director, IQAC</a:t>
            </a:r>
          </a:p>
          <a:p>
            <a:pPr algn="r"/>
            <a:r>
              <a:rPr lang="en-US" sz="1700"/>
              <a:t>Nutan Mahavidyalaya, Selu</a:t>
            </a:r>
          </a:p>
        </p:txBody>
      </p:sp>
      <p:sp>
        <p:nvSpPr>
          <p:cNvPr id="22" name="Rectangle 21">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3642"/>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4" name="Rectangle 23">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193883" y="3337052"/>
            <a:ext cx="3703320" cy="440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6" name="Rectangle 25">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5878019"/>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97794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D795CF-5F70-4821-BB11-0B2B8FCCD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9143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B1AC31-0B6C-4781-BA06-16BE17F8A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9"/>
            <a:ext cx="5623962"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 name="Title 3">
            <a:extLst>
              <a:ext uri="{FF2B5EF4-FFF2-40B4-BE49-F238E27FC236}">
                <a16:creationId xmlns:a16="http://schemas.microsoft.com/office/drawing/2014/main" id="{B7FAD4ED-12F9-9969-FC2D-DF7FF9DEE08B}"/>
              </a:ext>
            </a:extLst>
          </p:cNvPr>
          <p:cNvSpPr>
            <a:spLocks noGrp="1"/>
          </p:cNvSpPr>
          <p:nvPr>
            <p:ph type="ctrTitle"/>
          </p:nvPr>
        </p:nvSpPr>
        <p:spPr>
          <a:xfrm>
            <a:off x="3434432" y="1419225"/>
            <a:ext cx="5098956" cy="2085869"/>
          </a:xfrm>
        </p:spPr>
        <p:txBody>
          <a:bodyPr>
            <a:normAutofit/>
          </a:bodyPr>
          <a:lstStyle/>
          <a:p>
            <a:r>
              <a:rPr lang="en-GB">
                <a:solidFill>
                  <a:srgbClr val="FFFFFF"/>
                </a:solidFill>
              </a:rPr>
              <a:t>Thank you!</a:t>
            </a:r>
            <a:endParaRPr lang="en-IN">
              <a:solidFill>
                <a:srgbClr val="FFFFFF"/>
              </a:solidFill>
            </a:endParaRPr>
          </a:p>
        </p:txBody>
      </p:sp>
      <p:pic>
        <p:nvPicPr>
          <p:cNvPr id="8" name="Graphic 7" descr="Handshake">
            <a:extLst>
              <a:ext uri="{FF2B5EF4-FFF2-40B4-BE49-F238E27FC236}">
                <a16:creationId xmlns:a16="http://schemas.microsoft.com/office/drawing/2014/main" id="{A5408AA5-A746-3676-500D-EFD5278FD8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724" y="2392970"/>
            <a:ext cx="2294126" cy="2294126"/>
          </a:xfrm>
          <a:prstGeom prst="rect">
            <a:avLst/>
          </a:prstGeom>
        </p:spPr>
      </p:pic>
    </p:spTree>
    <p:extLst>
      <p:ext uri="{BB962C8B-B14F-4D97-AF65-F5344CB8AC3E}">
        <p14:creationId xmlns:p14="http://schemas.microsoft.com/office/powerpoint/2010/main" val="412968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834585-F49B-43A2-9226-38EBB9CE6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17259" y="1097109"/>
            <a:ext cx="4079450" cy="4576358"/>
          </a:xfrm>
        </p:spPr>
        <p:txBody>
          <a:bodyPr anchor="ctr">
            <a:normAutofit/>
          </a:bodyPr>
          <a:lstStyle/>
          <a:p>
            <a:r>
              <a:rPr lang="en-US">
                <a:solidFill>
                  <a:schemeClr val="tx2">
                    <a:lumMod val="75000"/>
                  </a:schemeClr>
                </a:solidFill>
              </a:rPr>
              <a:t>INTRODUCTION</a:t>
            </a:r>
          </a:p>
        </p:txBody>
      </p:sp>
      <p:sp>
        <p:nvSpPr>
          <p:cNvPr id="10" name="Rectangle 9">
            <a:extLst>
              <a:ext uri="{FF2B5EF4-FFF2-40B4-BE49-F238E27FC236}">
                <a16:creationId xmlns:a16="http://schemas.microsoft.com/office/drawing/2014/main" id="{A94003D5-55DD-4968-8D94-E9705D54A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901" y="453642"/>
            <a:ext cx="2719198"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Subtitle 2"/>
          <p:cNvSpPr>
            <a:spLocks noGrp="1"/>
          </p:cNvSpPr>
          <p:nvPr>
            <p:ph type="subTitle" idx="1"/>
          </p:nvPr>
        </p:nvSpPr>
        <p:spPr>
          <a:xfrm>
            <a:off x="6296099" y="1097109"/>
            <a:ext cx="2304397" cy="4576358"/>
          </a:xfrm>
        </p:spPr>
        <p:txBody>
          <a:bodyPr anchor="ctr">
            <a:normAutofit/>
          </a:bodyPr>
          <a:lstStyle/>
          <a:p>
            <a:pPr>
              <a:lnSpc>
                <a:spcPct val="90000"/>
              </a:lnSpc>
            </a:pPr>
            <a:r>
              <a:rPr lang="en-US" sz="1000">
                <a:solidFill>
                  <a:srgbClr val="FFFFFF"/>
                </a:solidFill>
              </a:rPr>
              <a:t>The present text is one of the many inspirational speeches delivered by Dr A P J Abdul Kalam, the Bharat Ratna Awardee and the eleventh President of India. He is widely known by various titles such as the </a:t>
            </a:r>
            <a:r>
              <a:rPr lang="en-US" sz="1000" b="1">
                <a:solidFill>
                  <a:srgbClr val="FFFFFF"/>
                </a:solidFill>
              </a:rPr>
              <a:t>‘Missile Man’</a:t>
            </a:r>
            <a:r>
              <a:rPr lang="en-US" sz="1000">
                <a:solidFill>
                  <a:srgbClr val="FFFFFF"/>
                </a:solidFill>
              </a:rPr>
              <a:t> and the </a:t>
            </a:r>
            <a:r>
              <a:rPr lang="en-US" sz="1000" b="1">
                <a:solidFill>
                  <a:srgbClr val="FFFFFF"/>
                </a:solidFill>
              </a:rPr>
              <a:t>‘People’s President’</a:t>
            </a:r>
            <a:r>
              <a:rPr lang="en-US" sz="1000">
                <a:solidFill>
                  <a:srgbClr val="FFFFFF"/>
                </a:solidFill>
              </a:rPr>
              <a:t> of India. Moreover, he was equally renowned for the prophetic and visionary mission to build a strong and developed India. Through his writings and speeches, he has ardently put forth his vision for India which has been the mission statement of his life. Dr Kalam had a great love for and a deep trust in the students of India as the carriers and executors of his vision for India. He delivered this speech at Indian Institute of Technology, Hyderabad on May 25, 2011. In this speech Dr Kalam has outlined his vision for India and has also addressed the ways to attain it.</a:t>
            </a:r>
          </a:p>
          <a:p>
            <a:pPr>
              <a:lnSpc>
                <a:spcPct val="90000"/>
              </a:lnSpc>
            </a:pPr>
            <a:endParaRPr lang="en-US" sz="1000">
              <a:solidFill>
                <a:srgbClr val="FFFFFF"/>
              </a:solidFill>
            </a:endParaRPr>
          </a:p>
        </p:txBody>
      </p:sp>
      <p:sp>
        <p:nvSpPr>
          <p:cNvPr id="12" name="Rectangle 11">
            <a:extLst>
              <a:ext uri="{FF2B5EF4-FFF2-40B4-BE49-F238E27FC236}">
                <a16:creationId xmlns:a16="http://schemas.microsoft.com/office/drawing/2014/main" id="{F5549486-A8CA-4D47-92EC-B95E900CA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457201"/>
            <a:ext cx="829623"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173127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37450" y="702156"/>
            <a:ext cx="5368399" cy="1013800"/>
          </a:xfrm>
        </p:spPr>
        <p:txBody>
          <a:bodyPr>
            <a:normAutofit/>
          </a:bodyPr>
          <a:lstStyle/>
          <a:p>
            <a:r>
              <a:rPr lang="en-US">
                <a:solidFill>
                  <a:schemeClr val="accent1"/>
                </a:solidFill>
              </a:rPr>
              <a:t>INTRODUCTION</a:t>
            </a:r>
          </a:p>
        </p:txBody>
      </p:sp>
      <p:pic>
        <p:nvPicPr>
          <p:cNvPr id="5" name="Picture 4" descr="Magnifying glass on clear background">
            <a:extLst>
              <a:ext uri="{FF2B5EF4-FFF2-40B4-BE49-F238E27FC236}">
                <a16:creationId xmlns:a16="http://schemas.microsoft.com/office/drawing/2014/main" id="{254419F5-1446-7A4F-D3FB-F8455B4C55D5}"/>
              </a:ext>
            </a:extLst>
          </p:cNvPr>
          <p:cNvPicPr>
            <a:picLocks noChangeAspect="1"/>
          </p:cNvPicPr>
          <p:nvPr/>
        </p:nvPicPr>
        <p:blipFill rotWithShape="1">
          <a:blip r:embed="rId2"/>
          <a:srcRect l="48059" r="21779" b="-1"/>
          <a:stretch/>
        </p:blipFill>
        <p:spPr>
          <a:xfrm>
            <a:off x="20" y="10"/>
            <a:ext cx="3098779"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450" y="457200"/>
            <a:ext cx="5417820" cy="91440"/>
          </a:xfrm>
          <a:prstGeom prst="rect">
            <a:avLst/>
          </a:prstGeom>
          <a:solidFill>
            <a:srgbClr val="E19313"/>
          </a:solidFill>
          <a:ln>
            <a:solidFill>
              <a:srgbClr val="E19313"/>
            </a:solid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3337450" y="1896533"/>
            <a:ext cx="5368400" cy="3962266"/>
          </a:xfrm>
        </p:spPr>
        <p:txBody>
          <a:bodyPr>
            <a:normAutofit/>
          </a:bodyPr>
          <a:lstStyle/>
          <a:p>
            <a:pPr>
              <a:buClr>
                <a:srgbClr val="E19313"/>
              </a:buClr>
            </a:pPr>
            <a:r>
              <a:rPr lang="en-US" dirty="0"/>
              <a:t>This scholarly speech by </a:t>
            </a:r>
            <a:r>
              <a:rPr lang="en-US" dirty="0" err="1"/>
              <a:t>Dr</a:t>
            </a:r>
            <a:r>
              <a:rPr lang="en-US" dirty="0"/>
              <a:t> </a:t>
            </a:r>
            <a:r>
              <a:rPr lang="en-US" dirty="0" err="1"/>
              <a:t>Kalam</a:t>
            </a:r>
            <a:r>
              <a:rPr lang="en-US" dirty="0"/>
              <a:t> tries to convince the citizens of India about an urgent need – ‘Let’s do what India needs from us’. He takes a famous quote by the American President J F Kennedy to suit the Indian context and urges us to ask ourselves what we have done or are going to do to make our country a strong nation that is respected and revered by the world. He makes us understand that we should not merely talk about the shortcomings of our nation and ask what it has done for us. Rather we should count on the strengths of our nation and strive hard to achieve excellence in every field which would ultimately result in making this nation great. </a:t>
            </a:r>
            <a:endParaRPr lang="en-US"/>
          </a:p>
          <a:p>
            <a:pPr>
              <a:buClr>
                <a:srgbClr val="E19313"/>
              </a:buClr>
            </a:pPr>
            <a:endParaRPr lang="en-US"/>
          </a:p>
        </p:txBody>
      </p:sp>
    </p:spTree>
    <p:extLst>
      <p:ext uri="{BB962C8B-B14F-4D97-AF65-F5344CB8AC3E}">
        <p14:creationId xmlns:p14="http://schemas.microsoft.com/office/powerpoint/2010/main" val="29744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37450" y="702156"/>
            <a:ext cx="5368399" cy="1013800"/>
          </a:xfrm>
        </p:spPr>
        <p:txBody>
          <a:bodyPr>
            <a:normAutofit/>
          </a:bodyPr>
          <a:lstStyle/>
          <a:p>
            <a:r>
              <a:rPr lang="en-US" dirty="0">
                <a:solidFill>
                  <a:schemeClr val="accent1"/>
                </a:solidFill>
              </a:rPr>
              <a:t>THREE VISIONS</a:t>
            </a:r>
          </a:p>
        </p:txBody>
      </p:sp>
      <p:pic>
        <p:nvPicPr>
          <p:cNvPr id="5" name="Picture 4" descr="Close up photo of a microphone in an outdoor concert">
            <a:extLst>
              <a:ext uri="{FF2B5EF4-FFF2-40B4-BE49-F238E27FC236}">
                <a16:creationId xmlns:a16="http://schemas.microsoft.com/office/drawing/2014/main" id="{B09D1FFB-7AF6-7C3A-82AE-247686C0FCE8}"/>
              </a:ext>
            </a:extLst>
          </p:cNvPr>
          <p:cNvPicPr>
            <a:picLocks noChangeAspect="1"/>
          </p:cNvPicPr>
          <p:nvPr/>
        </p:nvPicPr>
        <p:blipFill rotWithShape="1">
          <a:blip r:embed="rId2"/>
          <a:srcRect l="30870" r="38969" b="-1"/>
          <a:stretch/>
        </p:blipFill>
        <p:spPr>
          <a:xfrm>
            <a:off x="20" y="10"/>
            <a:ext cx="3098779"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450" y="457200"/>
            <a:ext cx="5417820" cy="91440"/>
          </a:xfrm>
          <a:prstGeom prst="rect">
            <a:avLst/>
          </a:prstGeom>
          <a:solidFill>
            <a:srgbClr val="5F74D3"/>
          </a:solidFill>
          <a:ln>
            <a:solidFill>
              <a:srgbClr val="5F74D3"/>
            </a:solid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3337450" y="1896533"/>
            <a:ext cx="5368400" cy="3962266"/>
          </a:xfrm>
        </p:spPr>
        <p:txBody>
          <a:bodyPr>
            <a:normAutofit/>
          </a:bodyPr>
          <a:lstStyle/>
          <a:p>
            <a:pPr>
              <a:buClr>
                <a:srgbClr val="5F74D3"/>
              </a:buClr>
            </a:pPr>
            <a:r>
              <a:rPr lang="en-US" dirty="0" err="1"/>
              <a:t>Dr</a:t>
            </a:r>
            <a:r>
              <a:rPr lang="en-US" dirty="0"/>
              <a:t> </a:t>
            </a:r>
            <a:r>
              <a:rPr lang="en-US" dirty="0" err="1"/>
              <a:t>Kalam</a:t>
            </a:r>
            <a:r>
              <a:rPr lang="en-US" dirty="0"/>
              <a:t> opens this speech by recounting how during the last 3000 years various invaders have robbed India of its glory. However, India has not done any harm to any nation or people because Indians respect the freedom of others. Thus, </a:t>
            </a:r>
            <a:r>
              <a:rPr lang="en-US" dirty="0" err="1"/>
              <a:t>Dr</a:t>
            </a:r>
            <a:r>
              <a:rPr lang="en-US" dirty="0"/>
              <a:t> </a:t>
            </a:r>
            <a:r>
              <a:rPr lang="en-US" dirty="0" err="1"/>
              <a:t>Kalam</a:t>
            </a:r>
            <a:r>
              <a:rPr lang="en-US" dirty="0"/>
              <a:t> puts forward the three visions he holds for India to become a leading country in the world. The three visions of </a:t>
            </a:r>
            <a:r>
              <a:rPr lang="en-US" dirty="0" err="1"/>
              <a:t>Dr</a:t>
            </a:r>
            <a:r>
              <a:rPr lang="en-US" dirty="0"/>
              <a:t> </a:t>
            </a:r>
            <a:r>
              <a:rPr lang="en-US" dirty="0" err="1"/>
              <a:t>Kalam</a:t>
            </a:r>
            <a:r>
              <a:rPr lang="en-US" dirty="0"/>
              <a:t> are  given below:</a:t>
            </a:r>
            <a:endParaRPr lang="en-US"/>
          </a:p>
          <a:p>
            <a:pPr>
              <a:buClr>
                <a:srgbClr val="5F74D3"/>
              </a:buClr>
            </a:pPr>
            <a:endParaRPr lang="en-US"/>
          </a:p>
        </p:txBody>
      </p:sp>
    </p:spTree>
    <p:extLst>
      <p:ext uri="{BB962C8B-B14F-4D97-AF65-F5344CB8AC3E}">
        <p14:creationId xmlns:p14="http://schemas.microsoft.com/office/powerpoint/2010/main" val="117919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1013800"/>
          </a:xfrm>
        </p:spPr>
        <p:txBody>
          <a:bodyPr>
            <a:normAutofit/>
          </a:bodyPr>
          <a:lstStyle/>
          <a:p>
            <a:r>
              <a:rPr lang="en-US" dirty="0">
                <a:solidFill>
                  <a:srgbClr val="FFFEFF"/>
                </a:solidFill>
              </a:rPr>
              <a:t>THREE VISIONS</a:t>
            </a:r>
          </a:p>
        </p:txBody>
      </p:sp>
      <p:graphicFrame>
        <p:nvGraphicFramePr>
          <p:cNvPr id="5" name="Content Placeholder 2">
            <a:extLst>
              <a:ext uri="{FF2B5EF4-FFF2-40B4-BE49-F238E27FC236}">
                <a16:creationId xmlns:a16="http://schemas.microsoft.com/office/drawing/2014/main" id="{D321BEE9-AF01-E5A9-C1A8-1F11FFAD182D}"/>
              </a:ext>
            </a:extLst>
          </p:cNvPr>
          <p:cNvGraphicFramePr>
            <a:graphicFrameLocks noGrp="1"/>
          </p:cNvGraphicFramePr>
          <p:nvPr>
            <p:ph idx="1"/>
            <p:extLst>
              <p:ext uri="{D42A27DB-BD31-4B8C-83A1-F6EECF244321}">
                <p14:modId xmlns:p14="http://schemas.microsoft.com/office/powerpoint/2010/main" val="1205714012"/>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14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37450" y="702156"/>
            <a:ext cx="5368399" cy="1013800"/>
          </a:xfrm>
        </p:spPr>
        <p:txBody>
          <a:bodyPr>
            <a:normAutofit/>
          </a:bodyPr>
          <a:lstStyle/>
          <a:p>
            <a:r>
              <a:rPr lang="en-US" b="1">
                <a:solidFill>
                  <a:schemeClr val="accent1"/>
                </a:solidFill>
              </a:rPr>
              <a:t>Freedom</a:t>
            </a:r>
            <a:br>
              <a:rPr lang="en-US">
                <a:solidFill>
                  <a:schemeClr val="accent1"/>
                </a:solidFill>
              </a:rPr>
            </a:br>
            <a:endParaRPr lang="en-US">
              <a:solidFill>
                <a:schemeClr val="accent1"/>
              </a:solidFill>
            </a:endParaRPr>
          </a:p>
        </p:txBody>
      </p:sp>
      <p:pic>
        <p:nvPicPr>
          <p:cNvPr id="5" name="Picture 4">
            <a:extLst>
              <a:ext uri="{FF2B5EF4-FFF2-40B4-BE49-F238E27FC236}">
                <a16:creationId xmlns:a16="http://schemas.microsoft.com/office/drawing/2014/main" id="{89125702-8A07-6C9E-60AC-317348ECB83C}"/>
              </a:ext>
            </a:extLst>
          </p:cNvPr>
          <p:cNvPicPr>
            <a:picLocks noChangeAspect="1"/>
          </p:cNvPicPr>
          <p:nvPr/>
        </p:nvPicPr>
        <p:blipFill rotWithShape="1">
          <a:blip r:embed="rId2"/>
          <a:srcRect l="46488" r="28096"/>
          <a:stretch/>
        </p:blipFill>
        <p:spPr>
          <a:xfrm>
            <a:off x="20" y="10"/>
            <a:ext cx="3098779"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450" y="457200"/>
            <a:ext cx="5417820" cy="91440"/>
          </a:xfrm>
          <a:prstGeom prst="rect">
            <a:avLst/>
          </a:prstGeom>
          <a:solidFill>
            <a:srgbClr val="FCB139"/>
          </a:solidFill>
          <a:ln>
            <a:solidFill>
              <a:srgbClr val="FCB139"/>
            </a:solid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3337450" y="1896533"/>
            <a:ext cx="5368400" cy="3962266"/>
          </a:xfrm>
        </p:spPr>
        <p:txBody>
          <a:bodyPr>
            <a:normAutofit/>
          </a:bodyPr>
          <a:lstStyle/>
          <a:p>
            <a:pPr>
              <a:buClr>
                <a:srgbClr val="FCB139"/>
              </a:buClr>
            </a:pPr>
            <a:r>
              <a:rPr lang="en-US" dirty="0" err="1"/>
              <a:t>Dr</a:t>
            </a:r>
            <a:r>
              <a:rPr lang="en-US" dirty="0"/>
              <a:t> </a:t>
            </a:r>
            <a:r>
              <a:rPr lang="en-US" dirty="0" err="1"/>
              <a:t>Kalam</a:t>
            </a:r>
            <a:r>
              <a:rPr lang="en-US" dirty="0"/>
              <a:t> makes it clear that these three visions are integrated to each other. Without freedom there would be no development and without strength shown to the world, it would not respect our freedom. So, according to </a:t>
            </a:r>
            <a:r>
              <a:rPr lang="en-US" dirty="0" err="1"/>
              <a:t>Dr</a:t>
            </a:r>
            <a:r>
              <a:rPr lang="en-US" dirty="0"/>
              <a:t> </a:t>
            </a:r>
            <a:r>
              <a:rPr lang="en-US" dirty="0" err="1"/>
              <a:t>Kalam</a:t>
            </a:r>
            <a:r>
              <a:rPr lang="en-US" dirty="0"/>
              <a:t>, we must be strong not only as military power but also as an economic power. Both must go hand-in-hand.</a:t>
            </a:r>
            <a:endParaRPr lang="en-US"/>
          </a:p>
          <a:p>
            <a:pPr>
              <a:buClr>
                <a:srgbClr val="FCB139"/>
              </a:buClr>
            </a:pPr>
            <a:endParaRPr lang="en-US"/>
          </a:p>
          <a:p>
            <a:pPr>
              <a:buClr>
                <a:srgbClr val="FCB139"/>
              </a:buClr>
            </a:pPr>
            <a:endParaRPr lang="en-US"/>
          </a:p>
        </p:txBody>
      </p:sp>
    </p:spTree>
    <p:extLst>
      <p:ext uri="{BB962C8B-B14F-4D97-AF65-F5344CB8AC3E}">
        <p14:creationId xmlns:p14="http://schemas.microsoft.com/office/powerpoint/2010/main" val="4093480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37450" y="702156"/>
            <a:ext cx="5368399" cy="1013800"/>
          </a:xfrm>
        </p:spPr>
        <p:txBody>
          <a:bodyPr>
            <a:normAutofit/>
          </a:bodyPr>
          <a:lstStyle/>
          <a:p>
            <a:r>
              <a:rPr lang="en-US" b="1">
                <a:solidFill>
                  <a:schemeClr val="accent1"/>
                </a:solidFill>
              </a:rPr>
              <a:t>Development</a:t>
            </a:r>
            <a:br>
              <a:rPr lang="en-US">
                <a:solidFill>
                  <a:schemeClr val="accent1"/>
                </a:solidFill>
              </a:rPr>
            </a:br>
            <a:endParaRPr lang="en-US">
              <a:solidFill>
                <a:schemeClr val="accent1"/>
              </a:solidFill>
            </a:endParaRPr>
          </a:p>
        </p:txBody>
      </p:sp>
      <p:pic>
        <p:nvPicPr>
          <p:cNvPr id="5" name="Picture 4" descr="Low angle view of modern skyscrapers rising straight up against a dramatic sky">
            <a:extLst>
              <a:ext uri="{FF2B5EF4-FFF2-40B4-BE49-F238E27FC236}">
                <a16:creationId xmlns:a16="http://schemas.microsoft.com/office/drawing/2014/main" id="{4B9102BD-2848-5CD0-3CA7-71F13C755800}"/>
              </a:ext>
            </a:extLst>
          </p:cNvPr>
          <p:cNvPicPr>
            <a:picLocks noChangeAspect="1"/>
          </p:cNvPicPr>
          <p:nvPr/>
        </p:nvPicPr>
        <p:blipFill rotWithShape="1">
          <a:blip r:embed="rId2"/>
          <a:srcRect l="26563" r="43276" b="-1"/>
          <a:stretch/>
        </p:blipFill>
        <p:spPr>
          <a:xfrm>
            <a:off x="20" y="10"/>
            <a:ext cx="3098779"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450" y="457200"/>
            <a:ext cx="5417820" cy="91440"/>
          </a:xfrm>
          <a:prstGeom prst="rect">
            <a:avLst/>
          </a:prstGeom>
          <a:solidFill>
            <a:srgbClr val="FEC975"/>
          </a:solidFill>
          <a:ln>
            <a:solidFill>
              <a:srgbClr val="FEC975"/>
            </a:solid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3337450" y="1896533"/>
            <a:ext cx="5368400" cy="3962266"/>
          </a:xfrm>
        </p:spPr>
        <p:txBody>
          <a:bodyPr>
            <a:normAutofit/>
          </a:bodyPr>
          <a:lstStyle/>
          <a:p>
            <a:pPr>
              <a:lnSpc>
                <a:spcPct val="90000"/>
              </a:lnSpc>
              <a:buClr>
                <a:srgbClr val="FEC975"/>
              </a:buClr>
            </a:pPr>
            <a:r>
              <a:rPr lang="en-US" sz="1700" err="1"/>
              <a:t>Dr</a:t>
            </a:r>
            <a:r>
              <a:rPr lang="en-US" sz="1700"/>
              <a:t> </a:t>
            </a:r>
            <a:r>
              <a:rPr lang="en-US" sz="1700" err="1"/>
              <a:t>Kalam</a:t>
            </a:r>
            <a:r>
              <a:rPr lang="en-US" sz="1700"/>
              <a:t> rebukes the Indian media and Indian mentality for its negative attitude towards the strengths of our nation. He recounts how India is a great nation by showing that India has excelled in milk production, in remote sensing satellites, as a producer of wheat and rice. He urges the Indians to feel proud about being the citizens of great, developed nation. He cites the example of an Israeli newspaper which puts the achievement of its farmer as the lead news whereas the news of terrorist attack by Hamas on its country gets a place in the middle pages. But the Indian newspapers and the television give prominence to violence, bloodshed and all sorts of negative news. </a:t>
            </a:r>
            <a:r>
              <a:rPr lang="en-US" sz="1700" err="1"/>
              <a:t>Dr</a:t>
            </a:r>
            <a:r>
              <a:rPr lang="en-US" sz="1700"/>
              <a:t> </a:t>
            </a:r>
            <a:r>
              <a:rPr lang="en-US" sz="1700" err="1"/>
              <a:t>Kalam</a:t>
            </a:r>
            <a:r>
              <a:rPr lang="en-US" sz="1700"/>
              <a:t> urges us to be always active and positive in the service of our nation.</a:t>
            </a:r>
          </a:p>
          <a:p>
            <a:pPr>
              <a:lnSpc>
                <a:spcPct val="90000"/>
              </a:lnSpc>
              <a:buClr>
                <a:srgbClr val="FEC975"/>
              </a:buClr>
            </a:pPr>
            <a:endParaRPr lang="en-US" sz="1700"/>
          </a:p>
        </p:txBody>
      </p:sp>
    </p:spTree>
    <p:extLst>
      <p:ext uri="{BB962C8B-B14F-4D97-AF65-F5344CB8AC3E}">
        <p14:creationId xmlns:p14="http://schemas.microsoft.com/office/powerpoint/2010/main" val="1920246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37450" y="702156"/>
            <a:ext cx="5368399" cy="1013800"/>
          </a:xfrm>
        </p:spPr>
        <p:txBody>
          <a:bodyPr>
            <a:normAutofit/>
          </a:bodyPr>
          <a:lstStyle/>
          <a:p>
            <a:pPr>
              <a:lnSpc>
                <a:spcPct val="90000"/>
              </a:lnSpc>
            </a:pPr>
            <a:r>
              <a:rPr lang="en-US" sz="2200" b="1">
                <a:solidFill>
                  <a:schemeClr val="accent1"/>
                </a:solidFill>
              </a:rPr>
              <a:t>India must stand up to the World</a:t>
            </a:r>
            <a:br>
              <a:rPr lang="en-US" sz="2200">
                <a:solidFill>
                  <a:schemeClr val="accent1"/>
                </a:solidFill>
              </a:rPr>
            </a:br>
            <a:endParaRPr lang="en-US" sz="2200">
              <a:solidFill>
                <a:schemeClr val="accent1"/>
              </a:solidFill>
            </a:endParaRPr>
          </a:p>
        </p:txBody>
      </p:sp>
      <p:pic>
        <p:nvPicPr>
          <p:cNvPr id="5" name="Picture 4" descr="hand holding ball">
            <a:extLst>
              <a:ext uri="{FF2B5EF4-FFF2-40B4-BE49-F238E27FC236}">
                <a16:creationId xmlns:a16="http://schemas.microsoft.com/office/drawing/2014/main" id="{F2F5E206-2A18-D3D1-A548-3AA92EE22703}"/>
              </a:ext>
            </a:extLst>
          </p:cNvPr>
          <p:cNvPicPr>
            <a:picLocks noChangeAspect="1"/>
          </p:cNvPicPr>
          <p:nvPr/>
        </p:nvPicPr>
        <p:blipFill rotWithShape="1">
          <a:blip r:embed="rId2"/>
          <a:srcRect l="36853" r="33100"/>
          <a:stretch/>
        </p:blipFill>
        <p:spPr>
          <a:xfrm>
            <a:off x="20" y="10"/>
            <a:ext cx="3098779"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450" y="457200"/>
            <a:ext cx="5417820" cy="91440"/>
          </a:xfrm>
          <a:prstGeom prst="rect">
            <a:avLst/>
          </a:prstGeom>
          <a:solidFill>
            <a:srgbClr val="BBC029"/>
          </a:solidFill>
          <a:ln>
            <a:solidFill>
              <a:srgbClr val="BBC029"/>
            </a:solid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3337450" y="1896533"/>
            <a:ext cx="5368400" cy="3962266"/>
          </a:xfrm>
        </p:spPr>
        <p:txBody>
          <a:bodyPr>
            <a:normAutofit/>
          </a:bodyPr>
          <a:lstStyle/>
          <a:p>
            <a:pPr>
              <a:lnSpc>
                <a:spcPct val="90000"/>
              </a:lnSpc>
              <a:buClr>
                <a:srgbClr val="BBC029"/>
              </a:buClr>
            </a:pPr>
            <a:r>
              <a:rPr lang="en-US" sz="1500" err="1"/>
              <a:t>Dr</a:t>
            </a:r>
            <a:r>
              <a:rPr lang="en-US" sz="1500"/>
              <a:t> </a:t>
            </a:r>
            <a:r>
              <a:rPr lang="en-US" sz="1500" err="1"/>
              <a:t>Kalam</a:t>
            </a:r>
            <a:r>
              <a:rPr lang="en-US" sz="1500"/>
              <a:t> gives a vital message to the citizens of India or building this developed India. His mantra for this is don’t ask what this country has or can do for you; ask how you can contribute to the development of this nation. He cites the examples of the </a:t>
            </a:r>
            <a:r>
              <a:rPr lang="en-US" sz="1500" err="1"/>
              <a:t>behaviour</a:t>
            </a:r>
            <a:r>
              <a:rPr lang="en-US" sz="1500"/>
              <a:t> of Indians when they go to foreign countries. When Indians go abroad, they can’t afford to break laws. They follow the law very carefully and then they talk about the good governance, cleanliness, health and hygiene of those countries. However, the same persons who praise the foreign countries do not respect the Indian laws and code of civilian ethics. They blame the government or systems for its failures. That’s why </a:t>
            </a:r>
            <a:r>
              <a:rPr lang="en-US" sz="1500" err="1"/>
              <a:t>Dr</a:t>
            </a:r>
            <a:r>
              <a:rPr lang="en-US" sz="1500"/>
              <a:t> </a:t>
            </a:r>
            <a:r>
              <a:rPr lang="en-US" sz="1500" err="1"/>
              <a:t>Kalam</a:t>
            </a:r>
            <a:r>
              <a:rPr lang="en-US" sz="1500"/>
              <a:t> urges the citizens of India to stop waiting for </a:t>
            </a:r>
            <a:r>
              <a:rPr lang="en-US" sz="1500" err="1"/>
              <a:t>Mr</a:t>
            </a:r>
            <a:r>
              <a:rPr lang="en-US" sz="1500"/>
              <a:t> Clean to come and make this country an ideal place to live. He asks us to work sincerely and honestly to the bet of our capacity to build this great nation.</a:t>
            </a:r>
          </a:p>
          <a:p>
            <a:pPr>
              <a:lnSpc>
                <a:spcPct val="90000"/>
              </a:lnSpc>
              <a:buClr>
                <a:srgbClr val="BBC029"/>
              </a:buClr>
            </a:pPr>
            <a:endParaRPr lang="en-US" sz="1500"/>
          </a:p>
        </p:txBody>
      </p:sp>
    </p:spTree>
    <p:extLst>
      <p:ext uri="{BB962C8B-B14F-4D97-AF65-F5344CB8AC3E}">
        <p14:creationId xmlns:p14="http://schemas.microsoft.com/office/powerpoint/2010/main" val="84008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37450" y="702156"/>
            <a:ext cx="5368399" cy="1013800"/>
          </a:xfrm>
        </p:spPr>
        <p:txBody>
          <a:bodyPr>
            <a:normAutofit/>
          </a:bodyPr>
          <a:lstStyle/>
          <a:p>
            <a:r>
              <a:rPr lang="en-US">
                <a:solidFill>
                  <a:schemeClr val="accent1"/>
                </a:solidFill>
              </a:rPr>
              <a:t>Conclusion </a:t>
            </a:r>
          </a:p>
        </p:txBody>
      </p:sp>
      <p:pic>
        <p:nvPicPr>
          <p:cNvPr id="5" name="Picture 4" descr="Close up image of hands applauding">
            <a:extLst>
              <a:ext uri="{FF2B5EF4-FFF2-40B4-BE49-F238E27FC236}">
                <a16:creationId xmlns:a16="http://schemas.microsoft.com/office/drawing/2014/main" id="{69896E7C-A4B1-AA54-392E-99195D61D0AB}"/>
              </a:ext>
            </a:extLst>
          </p:cNvPr>
          <p:cNvPicPr>
            <a:picLocks noChangeAspect="1"/>
          </p:cNvPicPr>
          <p:nvPr/>
        </p:nvPicPr>
        <p:blipFill rotWithShape="1">
          <a:blip r:embed="rId2"/>
          <a:srcRect l="41610" r="28229" b="-1"/>
          <a:stretch/>
        </p:blipFill>
        <p:spPr>
          <a:xfrm>
            <a:off x="20" y="10"/>
            <a:ext cx="3098779"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450" y="457200"/>
            <a:ext cx="5417820" cy="91440"/>
          </a:xfrm>
          <a:prstGeom prst="rect">
            <a:avLst/>
          </a:prstGeom>
          <a:solidFill>
            <a:srgbClr val="597797"/>
          </a:solidFill>
          <a:ln>
            <a:solidFill>
              <a:srgbClr val="597797"/>
            </a:solid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3337450" y="1896533"/>
            <a:ext cx="5368400" cy="3962266"/>
          </a:xfrm>
        </p:spPr>
        <p:txBody>
          <a:bodyPr>
            <a:normAutofit/>
          </a:bodyPr>
          <a:lstStyle/>
          <a:p>
            <a:pPr>
              <a:buClr>
                <a:srgbClr val="597797"/>
              </a:buClr>
            </a:pPr>
            <a:r>
              <a:rPr lang="en-US" dirty="0"/>
              <a:t>This is a very convincing and inspiring talk by </a:t>
            </a:r>
            <a:r>
              <a:rPr lang="en-US" dirty="0" err="1"/>
              <a:t>Dr</a:t>
            </a:r>
            <a:r>
              <a:rPr lang="en-US" dirty="0"/>
              <a:t> </a:t>
            </a:r>
            <a:r>
              <a:rPr lang="en-US" dirty="0" err="1"/>
              <a:t>Kalam</a:t>
            </a:r>
            <a:r>
              <a:rPr lang="en-US" dirty="0"/>
              <a:t>. The tone of the speaker is that of urgency. The narration is in first person and uses the second person ‘you’ multiple times to involve the audience / reader of this text.</a:t>
            </a:r>
            <a:endParaRPr lang="en-US"/>
          </a:p>
          <a:p>
            <a:pPr>
              <a:buClr>
                <a:srgbClr val="597797"/>
              </a:buClr>
            </a:pPr>
            <a:endParaRPr lang="en-US"/>
          </a:p>
        </p:txBody>
      </p:sp>
    </p:spTree>
    <p:extLst>
      <p:ext uri="{BB962C8B-B14F-4D97-AF65-F5344CB8AC3E}">
        <p14:creationId xmlns:p14="http://schemas.microsoft.com/office/powerpoint/2010/main" val="423615532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10</TotalTime>
  <Words>853</Words>
  <Application>Microsoft Office PowerPoint</Application>
  <PresentationFormat>On-screen Show (4:3)</PresentationFormat>
  <Paragraphs>23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Gill Sans MT</vt:lpstr>
      <vt:lpstr>Wingdings 2</vt:lpstr>
      <vt:lpstr>Dividend</vt:lpstr>
      <vt:lpstr>Compulsory English (BA-FY)-  Three Visions</vt:lpstr>
      <vt:lpstr>INTRODUCTION</vt:lpstr>
      <vt:lpstr>INTRODUCTION</vt:lpstr>
      <vt:lpstr>THREE VISIONS</vt:lpstr>
      <vt:lpstr>THREE VISIONS</vt:lpstr>
      <vt:lpstr>Freedom </vt:lpstr>
      <vt:lpstr>Development </vt:lpstr>
      <vt:lpstr>India must stand up to the World </vt:lpstr>
      <vt:lpstr>Conclusion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Compulsory English (BA-FY)</dc:title>
  <dc:creator>kishore nakhate</dc:creator>
  <cp:lastModifiedBy>meghana joshi</cp:lastModifiedBy>
  <cp:revision>6</cp:revision>
  <dcterms:created xsi:type="dcterms:W3CDTF">2023-08-04T13:31:36Z</dcterms:created>
  <dcterms:modified xsi:type="dcterms:W3CDTF">2023-08-04T17:48:59Z</dcterms:modified>
</cp:coreProperties>
</file>